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DA2838-7407-40FC-8599-778342C6B3E4}">
  <a:tblStyle styleId="{53DA2838-7407-40FC-8599-778342C6B3E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399" cy="344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80012" y="0"/>
            <a:ext cx="3962399" cy="344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857250"/>
            <a:ext cx="3086099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512"/>
            <a:ext cx="3962399" cy="344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399" cy="344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261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93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71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25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49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9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835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801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232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17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57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2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48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89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00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32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09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67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598322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10803" y="272434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32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2800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2800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05316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ottom banner.jpg"/>
          <p:cNvPicPr preferRelativeResize="0"/>
          <p:nvPr/>
        </p:nvPicPr>
        <p:blipFill rotWithShape="1">
          <a:blip r:embed="rId9">
            <a:alphaModFix/>
          </a:blip>
          <a:srcRect l="292" t="20642" r="174" b="52026"/>
          <a:stretch/>
        </p:blipFill>
        <p:spPr>
          <a:xfrm>
            <a:off x="-6350" y="6600825"/>
            <a:ext cx="9156699" cy="2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7038975" y="6564311"/>
            <a:ext cx="3133724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Lakehead University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lakehead.c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Power Point titlene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73050" y="192086"/>
            <a:ext cx="87296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#6 – How Will I Have to Adjust   		  to University? </a:t>
            </a:r>
          </a:p>
        </p:txBody>
      </p:sp>
      <p:graphicFrame>
        <p:nvGraphicFramePr>
          <p:cNvPr id="94" name="Shape 94"/>
          <p:cNvGraphicFramePr/>
          <p:nvPr/>
        </p:nvGraphicFramePr>
        <p:xfrm>
          <a:off x="414337" y="1639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{53DA2838-7407-40FC-8599-778342C6B3E4}</a:tableStyleId>
              </a:tblPr>
              <a:tblGrid>
                <a:gridCol w="1624000"/>
                <a:gridCol w="1543050"/>
                <a:gridCol w="2065325"/>
                <a:gridCol w="302735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School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Time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Monday-Friday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8:45am-2:30pm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15-25 hours / week, variable schedule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free time – use it wisely!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 Load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courses per term, in most schools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courses per term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may find a reduced course load to be helpful but using time management techniques is vital to staying on track.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size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Varies by universities.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Range between less than 30 to over 1000 students.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large classes it’s tougher to make connections with faculty/other students.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62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Environment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structured.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structured.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Attendance is often not taken but missing class is detrimental to your academic success.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Expectation of Independence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 with Professors and pay close attention to your workload.  Reach out when you need help!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9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Assessment/</a:t>
                      </a:r>
                      <a:b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Lots of evaluation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Projects, tests, assignments, etc.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Based on tests, exams and 1 or 2 larger assignments.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not uncommon to have a test/project worth 25-40% of your final grade.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23837" y="180975"/>
            <a:ext cx="853916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#5 - How Can I Prepare for 	   	  		 University Now?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33400" y="1679575"/>
            <a:ext cx="8229600" cy="4308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Start your research early so you can make an educated decision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Identify your strengths and weaknesses as a student and develop a plan to tackle areas of difficulty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Do you wait until the last minute to complete assignments?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Are certain subjects more challenging for you?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Set your own goals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Be resourceful – take advantage of supports available before and after applying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Treat school like a full-time job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The more effort you give, the better the end result will be!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90500" y="247650"/>
            <a:ext cx="818197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#4 – How Do I Select My 		   		  Courses?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73062" y="1879600"/>
            <a:ext cx="8229600" cy="4105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You design your own timetable!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Most programs have specific courses you are </a:t>
            </a:r>
            <a:r>
              <a:rPr lang="en-US" sz="2200" b="0" i="0" u="sng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required to take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Aside from required courses, there will be opportunities to explore a wider variety of </a:t>
            </a:r>
            <a:r>
              <a:rPr lang="en-US" sz="2200" b="0" i="0" u="sng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elective</a:t>
            </a: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courses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Academic Advisors are available on campus to help you ensure you are taking the right courses to fulfill degree requirements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At Lakehead, online registration begins in June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FAST PASS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50811" y="274637"/>
            <a:ext cx="89931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3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#3 - What Is Residence Life Like?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22250" y="1323975"/>
            <a:ext cx="8440737" cy="477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1825" marR="0" lvl="1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Residence is like a small community within the University</a:t>
            </a:r>
          </a:p>
          <a:p>
            <a:pPr marL="631825" marR="0" lvl="1" indent="-4667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Research shows students living in residence perform better academically! </a:t>
            </a:r>
          </a:p>
          <a:p>
            <a:pPr marL="631825" marR="0" lvl="1" indent="-4667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Lots of programming, support and ways to get involved</a:t>
            </a:r>
          </a:p>
          <a:p>
            <a:pPr marL="631825" marR="0" lvl="1" indent="-4667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There is always someone to talk to, commons rooms to hang out, and there are quiet spaces throughout</a:t>
            </a:r>
          </a:p>
          <a:p>
            <a:pPr marL="631825" marR="0" lvl="1" indent="-4667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Close to campus, convenient, food plans often included</a:t>
            </a:r>
          </a:p>
          <a:p>
            <a:pPr marL="631825" marR="0" lvl="1" indent="-4667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Often there will be a senior student acting as a Resident Advisor (RA) or Don for the floor</a:t>
            </a:r>
          </a:p>
          <a:p>
            <a:pPr marL="631825" marR="0" lvl="1" indent="-4667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Security is on-campus 24/7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30187" y="257175"/>
            <a:ext cx="83264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#2 – Who Can Help Me If I’m 		     Struggling?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27025" y="1852611"/>
            <a:ext cx="8393111" cy="442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Every post secondary institution has options and help available for students that need it and want it.  </a:t>
            </a:r>
            <a:r>
              <a:rPr lang="en-US" sz="2000" b="1" i="0" u="sng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Students need to take the first step to seek help.</a:t>
            </a:r>
          </a:p>
          <a:p>
            <a:pPr marL="4572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Some resources will include: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Academic advisors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Personal counsellors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Accessibility and Academic Skills advisors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Course instructors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Financial aid advisors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Library staff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7962"/>
            <a:ext cx="8451850" cy="1209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#1 - How Do I Know What 	  	 	    	    University is Right for Me?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14337" y="1908175"/>
            <a:ext cx="8229600" cy="4237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It’s all about the </a:t>
            </a:r>
            <a:r>
              <a:rPr lang="en-US" sz="40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best fit</a:t>
            </a:r>
            <a:r>
              <a:rPr lang="en-US"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2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Campus size and feel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City in which the campus is located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Program of your choice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Opportunities to succeed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Faculty interaction opportunities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It just feels like home!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2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Tip: Visit the campus for a Campus Tour!!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09575" y="2093911"/>
            <a:ext cx="8229600" cy="200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Let Us Help You </a:t>
            </a:r>
            <a:br>
              <a:rPr lang="en-US" sz="4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Along the Way</a:t>
            </a:r>
          </a:p>
        </p:txBody>
      </p:sp>
      <p:pic>
        <p:nvPicPr>
          <p:cNvPr id="130" name="Shape 130" descr="Lakehead_ID_CMY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287" y="693737"/>
            <a:ext cx="3849686" cy="82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0412" y="4343400"/>
            <a:ext cx="3995736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Enrolment Services - Undergraduate Recruitment </a:t>
            </a: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recruit@lakeheadu.ca</a:t>
            </a:r>
            <a:b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www.mylakehead.ca</a:t>
            </a: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32" name="Shape 132"/>
          <p:cNvSpPr/>
          <p:nvPr/>
        </p:nvSpPr>
        <p:spPr>
          <a:xfrm>
            <a:off x="1071562" y="4102100"/>
            <a:ext cx="3427412" cy="2082800"/>
          </a:xfrm>
          <a:prstGeom prst="ellipse">
            <a:avLst/>
          </a:prstGeom>
          <a:solidFill>
            <a:srgbClr val="E46C0A"/>
          </a:soli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Join Us for a Campus Tour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" y="1069975"/>
            <a:ext cx="7880350" cy="51704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6836" y="5016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WALK AWAY FROM ORDINARY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01662" y="132873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53166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rPr>
              <a:t>UNIVERSITY TOP 10</a:t>
            </a:r>
            <a:r>
              <a:rPr lang="en-US" sz="54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4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53166"/>
                </a:solidFill>
                <a:latin typeface="Arial"/>
                <a:ea typeface="Arial"/>
                <a:cs typeface="Arial"/>
                <a:sym typeface="Arial"/>
              </a:rPr>
              <a:t>Understanding What to Expect as a Future University Student </a:t>
            </a:r>
          </a:p>
        </p:txBody>
      </p:sp>
      <p:pic>
        <p:nvPicPr>
          <p:cNvPr id="43" name="Shape 43" descr="Lakehead_ID_CMY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437" y="361950"/>
            <a:ext cx="28987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title picture bann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08450"/>
            <a:ext cx="9144000" cy="27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366712"/>
            <a:ext cx="81089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Education After High School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Heading Off to University…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Selecting a Program/Major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Independence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Greater Accountability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Leadership, Sports, Recreation, Clubs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Moving Away from Home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Financial Decisions</a:t>
            </a:r>
          </a:p>
        </p:txBody>
      </p:sp>
      <p:sp>
        <p:nvSpPr>
          <p:cNvPr id="51" name="Shape 51"/>
          <p:cNvSpPr/>
          <p:nvPr/>
        </p:nvSpPr>
        <p:spPr>
          <a:xfrm>
            <a:off x="6400800" y="4367212"/>
            <a:ext cx="2574924" cy="2081211"/>
          </a:xfrm>
          <a:prstGeom prst="ellipse">
            <a:avLst/>
          </a:prstGeom>
          <a:solidFill>
            <a:srgbClr val="E46C0A"/>
          </a:soli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It’s Different!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81012" y="1690686"/>
            <a:ext cx="81089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What to Expect as a </a:t>
            </a:r>
            <a:br>
              <a:rPr lang="en-US" sz="4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Future University Student…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96862" y="274637"/>
            <a:ext cx="8742362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#10 – Work Load: How Does it 	    			Compare?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44500" y="175736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Time management is important - use an agenda!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Much more independent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Fewer daily reminders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More out of class work expected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Less leniency regarding deadlines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Higher expectations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Readings should be completed before class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They often supplement (not mimic) lectures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sng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400" b="0" i="0" u="sng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As a rule</a:t>
            </a: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You should be doing 1 hour “out of class,” for every hour in class (reading, assignments, review, etc.)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65112" y="274637"/>
            <a:ext cx="845185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#9 – Class Time: How Much is 			     There?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27037" y="1690686"/>
            <a:ext cx="8128000" cy="4611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Full-time students typically take 5 courses per term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Fall: September - December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Winter: January – April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Classes range from 3-6 hours of scheduled time per week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Lectures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Labs or Tutorials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On average, you will spend 15-25 hours per week in class.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#8 – How Much Will it Cost?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20675" y="1177925"/>
            <a:ext cx="8823324" cy="5307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Tuition fees vary by school, program, and year level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e.g. 2016-17 fees at Lakehead ranged from $6800 - $8500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Other costs such as Books, Parking, Supplies &amp; Materials, Residence, etc. should be considered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sng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3A6C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103A6C"/>
                </a:solidFill>
                <a:latin typeface="Arial"/>
                <a:ea typeface="Arial"/>
                <a:cs typeface="Arial"/>
                <a:sym typeface="Arial"/>
              </a:rPr>
              <a:t>Example: Lakehead University 2017-2018</a:t>
            </a: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On-Campus Residence + Meal Plan = $10,495 - $11,819/year</a:t>
            </a: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Tuition &amp; Ancillary Fees = $6800 - $8500/year</a:t>
            </a: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Books = ~ $1500/year</a:t>
            </a: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Transportation ~$400 - $1000/year</a:t>
            </a: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Entertainment &amp; Personal Expenses - ~$1500/year</a:t>
            </a: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*TOTAL COST (ON CAMPUS) ~ $20,000/year</a:t>
            </a:r>
          </a:p>
          <a:p>
            <a:pPr marL="811212" marR="0" lvl="2" indent="-2397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* Actual cost varies by student based on personal choices and needs</a:t>
            </a:r>
            <a: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#7 – Are there Financial Aid Options 			 to Help Fund My Education?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41475"/>
            <a:ext cx="8229600" cy="4249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YES! </a:t>
            </a:r>
            <a:r>
              <a:rPr lang="en-US" sz="2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1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Government Loans/Grants: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Ontario Student Assistance Program (OSAP)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Ontario Student Grant</a:t>
            </a:r>
            <a:b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University Awards &amp; Financial Aid Offers: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Bursaries (demonstrate financial need)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Scholarships (based on academic merit/performance)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On-Campus Employment Opportunities (Work Study)</a:t>
            </a:r>
          </a:p>
          <a:p>
            <a:pPr marL="914400" marR="0" lvl="1" indent="-4572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1A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A50A1A"/>
                </a:solidFill>
                <a:latin typeface="Arial"/>
                <a:ea typeface="Arial"/>
                <a:cs typeface="Arial"/>
                <a:sym typeface="Arial"/>
              </a:rPr>
              <a:t>#7 – Financial Aid options, continued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28625" y="1017587"/>
            <a:ext cx="8229600" cy="5089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000" b="1" i="0" u="sng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Let’s Take A Look At an Example: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7" name="Shape 87"/>
          <p:cNvGraphicFramePr/>
          <p:nvPr/>
        </p:nvGraphicFramePr>
        <p:xfrm>
          <a:off x="1071562" y="1630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{53DA2838-7407-40FC-8599-778342C6B3E4}</a:tableStyleId>
              </a:tblPr>
              <a:tblGrid>
                <a:gridCol w="2314575"/>
                <a:gridCol w="2314575"/>
                <a:gridCol w="2314575"/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Average</a:t>
                      </a: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A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Scholarship Total</a:t>
                      </a:r>
                      <a:b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(value per year)</a:t>
                      </a: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A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Scholarships Available</a:t>
                      </a: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A6B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95.0%  &amp; Over =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FREE TUITION</a:t>
                      </a:r>
                      <a: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(Free Tuition x 4 years)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UNLIMITED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DE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90.0% - 94.9% =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$10,000</a:t>
                      </a:r>
                      <a: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b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(2,500 X 4 Years)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UNLIMITED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85.0% - 89.9% =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$5,000</a:t>
                      </a:r>
                      <a: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b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($1,250 x 4 Years)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UNLIMITED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DEF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80.0% - 84.9% =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$3,000</a:t>
                      </a:r>
                      <a: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b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0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($750 x 4 Years)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UNLIMITED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" name="Shape 88"/>
          <p:cNvSpPr txBox="1"/>
          <p:nvPr/>
        </p:nvSpPr>
        <p:spPr>
          <a:xfrm>
            <a:off x="1071562" y="5245100"/>
            <a:ext cx="6599236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A6C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103A6C"/>
                </a:solidFill>
                <a:latin typeface="Arial"/>
                <a:ea typeface="Arial"/>
                <a:cs typeface="Arial"/>
                <a:sym typeface="Arial"/>
              </a:rPr>
              <a:t>Bursaries: up to $2000/year available!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>
              <a:solidFill>
                <a:srgbClr val="103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A6C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103A6C"/>
                </a:solidFill>
                <a:latin typeface="Arial"/>
                <a:ea typeface="Arial"/>
                <a:cs typeface="Arial"/>
                <a:sym typeface="Arial"/>
              </a:rPr>
              <a:t>Other Awards &amp; Scholarships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On-screen Show (4:3)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Custom Design</vt:lpstr>
      <vt:lpstr>PowerPoint Presentation</vt:lpstr>
      <vt:lpstr>UNIVERSITY TOP 10 Understanding What to Expect as a Future University Student </vt:lpstr>
      <vt:lpstr>Education After High School</vt:lpstr>
      <vt:lpstr>What to Expect as a  Future University Student… </vt:lpstr>
      <vt:lpstr>#10 – Work Load: How Does it         Compare?</vt:lpstr>
      <vt:lpstr>#9 – Class Time: How Much is         There?</vt:lpstr>
      <vt:lpstr>#8 – How Much Will it Cost? </vt:lpstr>
      <vt:lpstr>#7 – Are there Financial Aid Options     to Help Fund My Education?</vt:lpstr>
      <vt:lpstr>#7 – Financial Aid options, continued</vt:lpstr>
      <vt:lpstr>#6 – How Will I Have to Adjust       to University? </vt:lpstr>
      <vt:lpstr>#5 - How Can I Prepare for           University Now? </vt:lpstr>
      <vt:lpstr>#4 – How Do I Select My          Courses?</vt:lpstr>
      <vt:lpstr>#3 - What Is Residence Life Like?</vt:lpstr>
      <vt:lpstr>#2 – Who Can Help Me If I’m        Struggling?</vt:lpstr>
      <vt:lpstr>#1 - How Do I Know What                University is Right for Me?</vt:lpstr>
      <vt:lpstr>Let Us Help You  Along the Way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 Bochenek</dc:creator>
  <cp:lastModifiedBy>Anna Whiteside</cp:lastModifiedBy>
  <cp:revision>2</cp:revision>
  <dcterms:modified xsi:type="dcterms:W3CDTF">2017-06-01T13:58:10Z</dcterms:modified>
</cp:coreProperties>
</file>